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60" r:id="rId4"/>
    <p:sldId id="768" r:id="rId5"/>
    <p:sldId id="794" r:id="rId6"/>
    <p:sldId id="796" r:id="rId7"/>
    <p:sldId id="797" r:id="rId8"/>
    <p:sldId id="798" r:id="rId9"/>
    <p:sldId id="799" r:id="rId10"/>
    <p:sldId id="800" r:id="rId11"/>
    <p:sldId id="801" r:id="rId12"/>
    <p:sldId id="802" r:id="rId13"/>
    <p:sldId id="803" r:id="rId14"/>
    <p:sldId id="804" r:id="rId15"/>
    <p:sldId id="805" r:id="rId16"/>
    <p:sldId id="806" r:id="rId17"/>
    <p:sldId id="807" r:id="rId18"/>
    <p:sldId id="809" r:id="rId19"/>
    <p:sldId id="810" r:id="rId20"/>
    <p:sldId id="811" r:id="rId21"/>
    <p:sldId id="812" r:id="rId22"/>
    <p:sldId id="813" r:id="rId23"/>
    <p:sldId id="814" r:id="rId24"/>
    <p:sldId id="815" r:id="rId25"/>
    <p:sldId id="816" r:id="rId26"/>
    <p:sldId id="817" r:id="rId27"/>
    <p:sldId id="818" r:id="rId28"/>
    <p:sldId id="819" r:id="rId29"/>
    <p:sldId id="820" r:id="rId30"/>
    <p:sldId id="821" r:id="rId31"/>
    <p:sldId id="822" r:id="rId32"/>
    <p:sldId id="808" r:id="rId33"/>
    <p:sldId id="274" r:id="rId34"/>
    <p:sldId id="298" r:id="rId35"/>
    <p:sldId id="29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742C-A21B-46E4-AF62-B62CBA61F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6A66E-3B5F-4277-8827-077DA505C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functions are </a:t>
            </a:r>
            <a:r>
              <a:rPr lang="en-US" b="1" dirty="0"/>
              <a:t>thread safe</a:t>
            </a:r>
            <a:r>
              <a:rPr lang="en-US" dirty="0"/>
              <a:t>, meaning that they can be called by many threads at the same time and still give the right answers</a:t>
            </a:r>
          </a:p>
          <a:p>
            <a:r>
              <a:rPr lang="en-US" dirty="0"/>
              <a:t>Other functions are not thread safe</a:t>
            </a:r>
          </a:p>
          <a:p>
            <a:r>
              <a:rPr lang="en-US" dirty="0"/>
              <a:t>The usual reason that functions are not thread safe is because they contain static local variables</a:t>
            </a:r>
          </a:p>
          <a:p>
            <a:r>
              <a:rPr lang="en-US" dirty="0"/>
              <a:t>Because these variables are shared by all threads, they can become corrupted</a:t>
            </a:r>
          </a:p>
        </p:txBody>
      </p:sp>
    </p:spTree>
    <p:extLst>
      <p:ext uri="{BB962C8B-B14F-4D97-AF65-F5344CB8AC3E}">
        <p14:creationId xmlns:p14="http://schemas.microsoft.com/office/powerpoint/2010/main" val="363558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DA59-9708-49C9-B278-70395064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Non-thread safe function (innocent version)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DD0B-A1B9-4D5A-A505-76F262174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  <a:r>
              <a:rPr lang="en-US" dirty="0"/>
              <a:t> function </a:t>
            </a:r>
            <a:r>
              <a:rPr lang="en-US" i="1" dirty="0"/>
              <a:t>isn't</a:t>
            </a:r>
            <a:r>
              <a:rPr lang="en-US" dirty="0"/>
              <a:t> thread safe</a:t>
            </a:r>
          </a:p>
          <a:p>
            <a:r>
              <a:rPr lang="en-US" dirty="0"/>
              <a:t>Internally, it keeps a value for the next random number</a:t>
            </a:r>
          </a:p>
          <a:p>
            <a:r>
              <a:rPr lang="en-US" dirty="0"/>
              <a:t>If two threads 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  <a:r>
              <a:rPr lang="en-US" dirty="0"/>
              <a:t>, they won't get the sequence of random numbers they're supposed to</a:t>
            </a:r>
          </a:p>
          <a:p>
            <a:r>
              <a:rPr lang="en-US" dirty="0"/>
              <a:t>Strange, but it doesn't matter too much in this case since the numbers are supposed to be random</a:t>
            </a:r>
          </a:p>
        </p:txBody>
      </p:sp>
    </p:spTree>
    <p:extLst>
      <p:ext uri="{BB962C8B-B14F-4D97-AF65-F5344CB8AC3E}">
        <p14:creationId xmlns:p14="http://schemas.microsoft.com/office/powerpoint/2010/main" val="200646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1D82-E694-4933-8EE3-D721C978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06772-E79B-472E-B7D0-EF649054A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8741" y="1466043"/>
            <a:ext cx="5386917" cy="7153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Single Threaded version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5C725D-5C1F-496C-9D04-50546D1AB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03841" y="3810000"/>
            <a:ext cx="10136716" cy="7153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Two Threads Running (Spacing Shows Execution Order)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053C34-658D-423F-9DA3-66B2712823F1}"/>
              </a:ext>
            </a:extLst>
          </p:cNvPr>
          <p:cNvSpPr/>
          <p:nvPr/>
        </p:nvSpPr>
        <p:spPr>
          <a:xfrm>
            <a:off x="3581400" y="2181398"/>
            <a:ext cx="5029200" cy="1361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0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B6E21E-B98B-43E6-AC93-4DDD7B944BE8}"/>
              </a:ext>
            </a:extLst>
          </p:cNvPr>
          <p:cNvSpPr/>
          <p:nvPr/>
        </p:nvSpPr>
        <p:spPr>
          <a:xfrm>
            <a:off x="685800" y="4586315"/>
            <a:ext cx="5029200" cy="19960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</a:t>
            </a:r>
          </a:p>
          <a:p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BD0CC9-9DF0-417A-9D03-505DD947B85A}"/>
              </a:ext>
            </a:extLst>
          </p:cNvPr>
          <p:cNvSpPr/>
          <p:nvPr/>
        </p:nvSpPr>
        <p:spPr>
          <a:xfrm>
            <a:off x="6553200" y="4539670"/>
            <a:ext cx="5029200" cy="19960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0</a:t>
            </a:r>
          </a:p>
          <a:p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 = rand() % 5;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4</a:t>
            </a:r>
          </a:p>
        </p:txBody>
      </p:sp>
    </p:spTree>
    <p:extLst>
      <p:ext uri="{BB962C8B-B14F-4D97-AF65-F5344CB8AC3E}">
        <p14:creationId xmlns:p14="http://schemas.microsoft.com/office/powerpoint/2010/main" val="402421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DA59-9708-49C9-B278-70395064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Non-thread safe function (terrifying version)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DD0B-A1B9-4D5A-A505-76F262174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15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</a:t>
            </a:r>
            <a:r>
              <a:rPr lang="en-US" i="1" dirty="0"/>
              <a:t>isn't</a:t>
            </a:r>
            <a:r>
              <a:rPr lang="en-US" dirty="0"/>
              <a:t> thread safe</a:t>
            </a:r>
          </a:p>
          <a:p>
            <a:r>
              <a:rPr lang="en-US" dirty="0"/>
              <a:t>This function is used to divide up a string by some delimiter</a:t>
            </a:r>
          </a:p>
          <a:p>
            <a:r>
              <a:rPr lang="en-US" dirty="0"/>
              <a:t>The first time you call it, you give it the string you're trying to divide</a:t>
            </a:r>
          </a:p>
          <a:p>
            <a:r>
              <a:rPr lang="en-US" dirty="0"/>
              <a:t>For future calls, you call it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, and it uses the location it's at in the string you gave it before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AB6C0A-9B1D-4C84-B8F3-C63C50B2610F}"/>
              </a:ext>
            </a:extLst>
          </p:cNvPr>
          <p:cNvSpPr/>
          <p:nvPr/>
        </p:nvSpPr>
        <p:spPr>
          <a:xfrm>
            <a:off x="609600" y="4191000"/>
            <a:ext cx="10972800" cy="2209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sentence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"bears beets Battlestar Galactica"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word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(sentence,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(word != NULL)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"%s\n"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word);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each word on a separate line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word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(NULL,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033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1D82-E694-4933-8EE3-D721C978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5C725D-5C1F-496C-9D04-50546D1AB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before, two threads, and the spacing shows execution order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E9B430-4878-430F-AA63-9C53CC526784}"/>
              </a:ext>
            </a:extLst>
          </p:cNvPr>
          <p:cNvSpPr/>
          <p:nvPr/>
        </p:nvSpPr>
        <p:spPr>
          <a:xfrm>
            <a:off x="274320" y="3372962"/>
            <a:ext cx="5791200" cy="2579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sentence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"bears beets"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word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(sentence,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"%s\n"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word);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bears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(NULL,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"%s\n"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word);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streets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D0CECE-957D-4851-8EC3-3CA12AB38862}"/>
              </a:ext>
            </a:extLst>
          </p:cNvPr>
          <p:cNvSpPr/>
          <p:nvPr/>
        </p:nvSpPr>
        <p:spPr>
          <a:xfrm>
            <a:off x="6248400" y="3372962"/>
            <a:ext cx="5791200" cy="2579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phrase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"mean streets"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thing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(phrase,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46E5A7-33F1-454D-AFC7-DD04BE26A869}"/>
              </a:ext>
            </a:extLst>
          </p:cNvPr>
          <p:cNvSpPr txBox="1"/>
          <p:nvPr/>
        </p:nvSpPr>
        <p:spPr>
          <a:xfrm>
            <a:off x="2014428" y="2744336"/>
            <a:ext cx="231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Thread 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184A4A-5BAE-4245-ABDD-2FC6F5A64348}"/>
              </a:ext>
            </a:extLst>
          </p:cNvPr>
          <p:cNvSpPr txBox="1"/>
          <p:nvPr/>
        </p:nvSpPr>
        <p:spPr>
          <a:xfrm>
            <a:off x="7988508" y="2743200"/>
            <a:ext cx="231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349854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3BC1-4F2F-4825-A343-867945AB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prevent 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B3E75-6A5A-4BE5-A9FB-D1A394823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will spend quite bit of time in this class discussing tools that can be used</a:t>
            </a:r>
          </a:p>
          <a:p>
            <a:r>
              <a:rPr lang="en-US" dirty="0"/>
              <a:t>For now, be careful about not using non-thread safe functions</a:t>
            </a:r>
          </a:p>
          <a:p>
            <a:r>
              <a:rPr lang="en-US" dirty="0"/>
              <a:t>Both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rand()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have </a:t>
            </a:r>
            <a:r>
              <a:rPr lang="en-US" b="1" dirty="0"/>
              <a:t>reentrant</a:t>
            </a:r>
            <a:r>
              <a:rPr lang="en-US" dirty="0"/>
              <a:t> versions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rand_r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strtok_r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Instead of keeping data as static variables, the reentrant versions require you to pass the current state back to them as an extra variable</a:t>
            </a:r>
          </a:p>
          <a:p>
            <a:pPr lvl="1"/>
            <a:r>
              <a:rPr lang="en-US" dirty="0"/>
              <a:t>Slightly annoying but </a:t>
            </a:r>
            <a:r>
              <a:rPr lang="en-US" i="1" dirty="0"/>
              <a:t>so much</a:t>
            </a:r>
            <a:r>
              <a:rPr lang="en-US" dirty="0"/>
              <a:t> safer</a:t>
            </a:r>
          </a:p>
          <a:p>
            <a:r>
              <a:rPr lang="en-US" dirty="0"/>
              <a:t>Reentrant functions are usually thread safe because they can be interrupted</a:t>
            </a:r>
          </a:p>
        </p:txBody>
      </p:sp>
    </p:spTree>
    <p:extLst>
      <p:ext uri="{BB962C8B-B14F-4D97-AF65-F5344CB8AC3E}">
        <p14:creationId xmlns:p14="http://schemas.microsoft.com/office/powerpoint/2010/main" val="298058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FB09-450B-42BC-9B90-5AE827DC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2524E-A77F-41B9-B2E4-6EB4E34BC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98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EDBCAE-818E-439F-B0FB-D51F382C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D17F1F-A720-496B-8B33-F062930C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Just as we could create a new process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, there are libraries for making new threads</a:t>
            </a:r>
          </a:p>
          <a:p>
            <a:r>
              <a:rPr lang="en-US" dirty="0"/>
              <a:t>POSIX threads (also called </a:t>
            </a:r>
            <a:r>
              <a:rPr lang="en-US" dirty="0" err="1"/>
              <a:t>pthreads</a:t>
            </a:r>
            <a:r>
              <a:rPr lang="en-US" dirty="0"/>
              <a:t>) are perhaps the most widely used thread library</a:t>
            </a:r>
          </a:p>
          <a:p>
            <a:pPr lvl="1"/>
            <a:r>
              <a:rPr lang="en-US" dirty="0"/>
              <a:t>Windows (of course) has its own threading library, though people have built POSIX-like libraries on top of it</a:t>
            </a:r>
          </a:p>
          <a:p>
            <a:r>
              <a:rPr lang="en-US" dirty="0"/>
              <a:t>Key POSIX concepts</a:t>
            </a:r>
          </a:p>
          <a:p>
            <a:pPr lvl="1"/>
            <a:r>
              <a:rPr lang="en-US" dirty="0"/>
              <a:t>Creating a thread starts it running</a:t>
            </a:r>
          </a:p>
          <a:p>
            <a:pPr lvl="1"/>
            <a:r>
              <a:rPr lang="en-US" dirty="0"/>
              <a:t>A thread can exit, stopping its running</a:t>
            </a:r>
          </a:p>
          <a:p>
            <a:pPr lvl="1"/>
            <a:r>
              <a:rPr lang="en-US" dirty="0"/>
              <a:t>Joining a thread means waiting for a thread to finish (and potentially getting its result)</a:t>
            </a:r>
          </a:p>
          <a:p>
            <a:pPr lvl="1"/>
            <a:r>
              <a:rPr lang="en-US" dirty="0"/>
              <a:t>We keep track of processes with an ID of 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/>
              <a:t>, but we keep track of threads with an ID of 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AC3E-503C-4EC7-8686-07665516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C360-A46A-47FE-9EC5-02AC7AE2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Here are POSIX functions mapping to concepts from the previous slide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Create a new thread (not as bad as it looks)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Exit from the current thread (giving a pointer to the result, if any)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Join a thread (getting a pointer to its result, if any)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F7F51-453C-45E2-B12B-C7384279EDCE}"/>
              </a:ext>
            </a:extLst>
          </p:cNvPr>
          <p:cNvSpPr/>
          <p:nvPr/>
        </p:nvSpPr>
        <p:spPr>
          <a:xfrm>
            <a:off x="609600" y="2438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*(*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694C7D-53F9-4A36-9B51-6AB46AE0BCC6}"/>
              </a:ext>
            </a:extLst>
          </p:cNvPr>
          <p:cNvSpPr/>
          <p:nvPr/>
        </p:nvSpPr>
        <p:spPr>
          <a:xfrm>
            <a:off x="609600" y="39624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BB712-ADC9-4EE7-A3F1-C67883E7F99F}"/>
              </a:ext>
            </a:extLst>
          </p:cNvPr>
          <p:cNvSpPr/>
          <p:nvPr/>
        </p:nvSpPr>
        <p:spPr>
          <a:xfrm>
            <a:off x="609600" y="5181600"/>
            <a:ext cx="10972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value_ptr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0864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B6C8-080A-49BB-9FBB-EEEA6A38E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40B64-D234-4DB5-A7F2-6EE1D194D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Creating a thread is the most complicated function, partly because it takes a function pointer and potentially arguments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is a pointer to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dirty="0"/>
              <a:t> that will get filled in with the thread's ID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dirty="0"/>
              <a:t> is a pointer to possible thread attributes (often left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/>
              <a:t> is a pointer to a function that takes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and returns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/>
              <a:t> is a pointer to arguments,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if no arguments needed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0A65C8-20CF-45D9-9E95-81FD66AA4BCC}"/>
              </a:ext>
            </a:extLst>
          </p:cNvPr>
          <p:cNvSpPr/>
          <p:nvPr/>
        </p:nvSpPr>
        <p:spPr>
          <a:xfrm>
            <a:off x="609600" y="2819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*thread,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*(*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345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Internet layer</a:t>
            </a:r>
          </a:p>
          <a:p>
            <a:r>
              <a:rPr lang="en-US" dirty="0"/>
              <a:t>Link layer</a:t>
            </a:r>
          </a:p>
          <a:p>
            <a:r>
              <a:rPr lang="en-US" dirty="0"/>
              <a:t>Wireless</a:t>
            </a:r>
          </a:p>
          <a:p>
            <a:r>
              <a:rPr lang="en-US" dirty="0"/>
              <a:t>Started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87BB-D487-4EDE-AABA-8DECB629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threading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9FE233-4443-4EA1-AF71-FB28E185F0B6}"/>
              </a:ext>
            </a:extLst>
          </p:cNvPr>
          <p:cNvSpPr/>
          <p:nvPr/>
        </p:nvSpPr>
        <p:spPr>
          <a:xfrm>
            <a:off x="609600" y="1752600"/>
            <a:ext cx="10972800" cy="480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POSIX thread library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to start thread with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thread!\n"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new thread with function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start_thread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assert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NULL) == 0);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NULL);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for other thread to finish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  		 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main() exits like any other thread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93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1F48-0765-4389-8D62-ACB2454F0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C8FB1-ADF3-470A-883E-5F92624AD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168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Passing in a garbage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instead of the address of a real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Calling the threading function (with parentheses) instead of passing a function pointer 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Joining with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instead of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016E2E-78D4-4A9B-9298-C2A819FC26FD}"/>
              </a:ext>
            </a:extLst>
          </p:cNvPr>
          <p:cNvSpPr/>
          <p:nvPr/>
        </p:nvSpPr>
        <p:spPr>
          <a:xfrm>
            <a:off x="609600" y="2819400"/>
            <a:ext cx="10972800" cy="6321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*thread;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A3B988-F19F-4D13-86BD-A0D82B6A4AAF}"/>
              </a:ext>
            </a:extLst>
          </p:cNvPr>
          <p:cNvSpPr/>
          <p:nvPr/>
        </p:nvSpPr>
        <p:spPr>
          <a:xfrm>
            <a:off x="609600" y="4549407"/>
            <a:ext cx="10972800" cy="6321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(thread, NULL, start (), NULL);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D25A8-7883-45E5-B4BB-87A52BAC4A76}"/>
              </a:ext>
            </a:extLst>
          </p:cNvPr>
          <p:cNvSpPr/>
          <p:nvPr/>
        </p:nvSpPr>
        <p:spPr>
          <a:xfrm>
            <a:off x="609600" y="5921007"/>
            <a:ext cx="10972800" cy="6321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(thread, NULL);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No!</a:t>
            </a:r>
          </a:p>
        </p:txBody>
      </p:sp>
    </p:spTree>
    <p:extLst>
      <p:ext uri="{BB962C8B-B14F-4D97-AF65-F5344CB8AC3E}">
        <p14:creationId xmlns:p14="http://schemas.microsoft.com/office/powerpoint/2010/main" val="81912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807D-5B3E-42D8-81E6-B0F3044E9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Attached and detached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2BD9-0453-4C35-A62B-78C8ABE6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threads are attached, meaning that they can be joined</a:t>
            </a:r>
          </a:p>
          <a:p>
            <a:r>
              <a:rPr lang="en-US" dirty="0"/>
              <a:t>It's possible to create detached threads, which can never be joined</a:t>
            </a:r>
          </a:p>
          <a:p>
            <a:pPr lvl="1"/>
            <a:r>
              <a:rPr lang="en-US" dirty="0"/>
              <a:t>By passing in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dirty="0"/>
              <a:t> struct with the right options</a:t>
            </a:r>
          </a:p>
          <a:p>
            <a:pPr lvl="1"/>
            <a:r>
              <a:rPr lang="en-US" dirty="0"/>
              <a:t>Or by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pthread_detach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a thread's ID</a:t>
            </a:r>
          </a:p>
          <a:p>
            <a:r>
              <a:rPr lang="en-US" dirty="0"/>
              <a:t>Note that you can get your own ID by calling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pthread_self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851A58-FB18-4E4B-9236-E39239B61FBC}"/>
              </a:ext>
            </a:extLst>
          </p:cNvPr>
          <p:cNvSpPr/>
          <p:nvPr/>
        </p:nvSpPr>
        <p:spPr>
          <a:xfrm>
            <a:off x="609600" y="54102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pthread_self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2539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9FB38-2E74-484B-AA7F-045DD531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8520-528F-4434-863F-559277B00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arguments to threads is tricky</a:t>
            </a:r>
          </a:p>
          <a:p>
            <a:pPr lvl="1"/>
            <a:r>
              <a:rPr lang="en-US" dirty="0"/>
              <a:t>Passing addresses to objects on the stack is dangerous in case the function creating the threads returns</a:t>
            </a:r>
          </a:p>
          <a:p>
            <a:pPr lvl="1"/>
            <a:r>
              <a:rPr lang="en-US" dirty="0"/>
              <a:t>Passing pointers to the same object to multiple threads can cause problems if they fight over it</a:t>
            </a:r>
          </a:p>
          <a:p>
            <a:pPr lvl="1"/>
            <a:r>
              <a:rPr lang="en-US" dirty="0"/>
              <a:t>There are no timing guarantees over which thread will run when</a:t>
            </a:r>
          </a:p>
        </p:txBody>
      </p:sp>
    </p:spTree>
    <p:extLst>
      <p:ext uri="{BB962C8B-B14F-4D97-AF65-F5344CB8AC3E}">
        <p14:creationId xmlns:p14="http://schemas.microsoft.com/office/powerpoint/2010/main" val="24934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2FA64-C651-4300-8FFA-3E64F2BF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useful hack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B2FB0-7D60-4454-9BAD-164B4D7C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 most modern machines, a pointer is either 32 bits or 64 bits</a:t>
            </a:r>
          </a:p>
          <a:p>
            <a:r>
              <a:rPr lang="en-US" dirty="0"/>
              <a:t>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is usually 32 bits</a:t>
            </a:r>
          </a:p>
          <a:p>
            <a:r>
              <a:rPr lang="en-US" dirty="0"/>
              <a:t>We can cast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to a pointer and pass that to the thread</a:t>
            </a:r>
          </a:p>
          <a:p>
            <a:r>
              <a:rPr lang="en-US" dirty="0"/>
              <a:t>The thread will then cast the pointer back to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r>
              <a:rPr lang="en-US" dirty="0"/>
              <a:t>Since the size of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is almost always less than a pointer, we don't lose any information</a:t>
            </a:r>
          </a:p>
          <a:p>
            <a:r>
              <a:rPr lang="en-US" dirty="0"/>
              <a:t>It's icky, but it allows us to pass simple values like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/>
              <a:t>Both floating-point types are harder since they have to be tricked into behaving like integers (which pointers fundamentally are)</a:t>
            </a:r>
          </a:p>
          <a:p>
            <a:pPr lvl="1"/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is risky since it needs a 64-bit pointer to hold it all</a:t>
            </a:r>
          </a:p>
        </p:txBody>
      </p:sp>
    </p:spTree>
    <p:extLst>
      <p:ext uri="{BB962C8B-B14F-4D97-AF65-F5344CB8AC3E}">
        <p14:creationId xmlns:p14="http://schemas.microsoft.com/office/powerpoint/2010/main" val="14817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8048-2743-409F-922B-DFFD5C33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thread function that uses a pointer like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28D1B5-DA38-4C44-850C-F2CA87A51C5E}"/>
              </a:ext>
            </a:extLst>
          </p:cNvPr>
          <p:cNvSpPr/>
          <p:nvPr/>
        </p:nvSpPr>
        <p:spPr>
          <a:xfrm>
            <a:off x="609600" y="1752600"/>
            <a:ext cx="10972800" cy="480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Now, I pretend it's an int!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a thread with value: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threads[10]; 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 to hold thread IDs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Start up those threads, pretending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 pointers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(threads[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2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E0D4-E3A8-488F-87E2-A6F5F2F7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multiple arguments to a 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3219-54BB-4887-8E4E-29DD2C9A2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pass multiple arguments, they're often grouped in a struct</a:t>
            </a:r>
          </a:p>
          <a:p>
            <a:r>
              <a:rPr lang="en-US" dirty="0"/>
              <a:t>Remember that threads all have their own stacks</a:t>
            </a:r>
          </a:p>
          <a:p>
            <a:r>
              <a:rPr lang="en-US" dirty="0"/>
              <a:t>Thus, we need to pass in a struct that has been dynamically allocated on the heap (which is shared)</a:t>
            </a:r>
          </a:p>
          <a:p>
            <a:pPr lvl="1"/>
            <a:r>
              <a:rPr lang="en-US" dirty="0"/>
              <a:t>Also, any pointers that struct contains should point at memory that isn't on the stack</a:t>
            </a:r>
          </a:p>
        </p:txBody>
      </p:sp>
    </p:spTree>
    <p:extLst>
      <p:ext uri="{BB962C8B-B14F-4D97-AF65-F5344CB8AC3E}">
        <p14:creationId xmlns:p14="http://schemas.microsoft.com/office/powerpoint/2010/main" val="162208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3CE85-9497-4E8E-B172-9CB71967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argument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943DFE-A062-4075-9781-F6B0C2E75C2D}"/>
              </a:ext>
            </a:extLst>
          </p:cNvPr>
          <p:cNvSpPr/>
          <p:nvPr/>
        </p:nvSpPr>
        <p:spPr>
          <a:xfrm>
            <a:off x="609600" y="1752600"/>
            <a:ext cx="10972800" cy="480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thread_args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string;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-&gt;value = 42;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-&gt;string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Thread casts void* to struct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thread_args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when it gets it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(&amp;thread,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(thread, 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845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7DD0-ABA7-453E-87EA-09E860CD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values from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9491-1357-4422-8A31-7C71EFBD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common model for threads is for them to go and perform some work</a:t>
            </a:r>
          </a:p>
          <a:p>
            <a:r>
              <a:rPr lang="en-US" dirty="0"/>
              <a:t>After the work is done, they need to give back the answer</a:t>
            </a:r>
          </a:p>
          <a:p>
            <a:r>
              <a:rPr lang="en-US" dirty="0"/>
              <a:t>There are three ways to do this: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Store the answer back into the dynamically allocated struct passed in for its arguments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the hack like before to return a "pointer" through the join that's actually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Return a pointer through the join to a dynamically allocated struct containing the answer</a:t>
            </a:r>
          </a:p>
        </p:txBody>
      </p:sp>
    </p:spTree>
    <p:extLst>
      <p:ext uri="{BB962C8B-B14F-4D97-AF65-F5344CB8AC3E}">
        <p14:creationId xmlns:p14="http://schemas.microsoft.com/office/powerpoint/2010/main" val="248107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BFD7-7562-4F94-A6FE-586201EE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/>
              <a:t> struct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02C-133D-4F0F-A7DB-6978FCE992D0}"/>
              </a:ext>
            </a:extLst>
          </p:cNvPr>
          <p:cNvSpPr/>
          <p:nvPr/>
        </p:nvSpPr>
        <p:spPr>
          <a:xfrm>
            <a:off x="609600" y="1371600"/>
            <a:ext cx="10972800" cy="533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values-&gt;sum = values-&gt;a + values-&gt;b;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values-&gt;a = 5;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values-&gt;b = 8;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(&amp;child,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(child, 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values-&gt;sum);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555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BFD7-7562-4F94-A6FE-586201EE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 "pointer" that's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02C-133D-4F0F-A7DB-6978FCE992D0}"/>
              </a:ext>
            </a:extLst>
          </p:cNvPr>
          <p:cNvSpPr/>
          <p:nvPr/>
        </p:nvSpPr>
        <p:spPr>
          <a:xfrm>
            <a:off x="609600" y="1371600"/>
            <a:ext cx="10972800" cy="533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 = values-&gt;a + values-&gt;b;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values-&gt;a = 5;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values-&gt;b = 8;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(&amp;child, NULL,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sum_thread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*sum = NULL;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(child, &amp;sum);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sum);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77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5BFD7-7562-4F94-A6FE-586201EE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454152"/>
          </a:xfrm>
        </p:spPr>
        <p:txBody>
          <a:bodyPr>
            <a:noAutofit/>
          </a:bodyPr>
          <a:lstStyle/>
          <a:p>
            <a:r>
              <a:rPr lang="en-US" sz="3600" dirty="0"/>
              <a:t>Returning a pointer to a dynamically allocated struct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9202C-133D-4F0F-A7DB-6978FCE992D0}"/>
              </a:ext>
            </a:extLst>
          </p:cNvPr>
          <p:cNvSpPr/>
          <p:nvPr/>
        </p:nvSpPr>
        <p:spPr>
          <a:xfrm>
            <a:off x="609600" y="838200"/>
            <a:ext cx="10972800" cy="586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*calculator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 values =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numbers*)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numbers* answers = malloc(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(result));  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answers-&gt;a = values-&gt;a + values-&gt;b;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answers-&gt;b = values-&gt;a - values-&gt;b;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(answers);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child;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*values = malloc(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values-&gt;a = 5;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values-&gt;b = 8;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(&amp;child, NULL, calculator, values);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numbers *answers = NULL;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(child, 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**)&amp;answers);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"Sum: %d\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nDifference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%d\n"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answers-&gt;a, answers-&gt;b);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free (answers);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(NULL);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00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F899-E6E9-475C-ADEB-6730BAE6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Ticket 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AF48E-116F-45F8-9BE9-C44162419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89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for Exam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 2 on Monday!</a:t>
            </a:r>
          </a:p>
          <a:p>
            <a:r>
              <a:rPr lang="en-US" dirty="0"/>
              <a:t>Finish Assignment 5</a:t>
            </a:r>
          </a:p>
          <a:p>
            <a:pPr lvl="1"/>
            <a:r>
              <a:rPr lang="en-US" dirty="0"/>
              <a:t>Due Friday by midnight!</a:t>
            </a:r>
          </a:p>
          <a:p>
            <a:r>
              <a:rPr lang="en-US" dirty="0"/>
              <a:t>Read sections 6.6, 6.8, 7.1, and 7.2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B842-F688-4806-B72C-0C3D68AB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3739A-C788-4F1D-A279-C9E3459054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B6FC-EC9A-4150-B448-E1B3F336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335B-A616-472A-B860-D05031BD0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Race conditions are a central problem with threads</a:t>
            </a:r>
          </a:p>
          <a:p>
            <a:r>
              <a:rPr lang="en-US" dirty="0"/>
              <a:t>Thread scheduling is non-deterministic</a:t>
            </a:r>
          </a:p>
          <a:p>
            <a:pPr lvl="1"/>
            <a:r>
              <a:rPr lang="en-US" dirty="0"/>
              <a:t>It's often impossible to predict when the statements from one thread are going to be executed with respect to those in another thread</a:t>
            </a:r>
          </a:p>
          <a:p>
            <a:pPr lvl="1"/>
            <a:r>
              <a:rPr lang="en-US" dirty="0"/>
              <a:t>If the statements modify the same memory, the results can be inconsistent</a:t>
            </a:r>
          </a:p>
          <a:p>
            <a:r>
              <a:rPr lang="en-US" dirty="0"/>
              <a:t>One of the most frustrating issues with race conditions is that they can occur rarely</a:t>
            </a:r>
          </a:p>
          <a:p>
            <a:pPr lvl="1"/>
            <a:r>
              <a:rPr lang="en-US" dirty="0"/>
              <a:t>This means that you can run your program 1,000 times with no problems, only to crash badly on time 1,001</a:t>
            </a:r>
          </a:p>
        </p:txBody>
      </p:sp>
    </p:spTree>
    <p:extLst>
      <p:ext uri="{BB962C8B-B14F-4D97-AF65-F5344CB8AC3E}">
        <p14:creationId xmlns:p14="http://schemas.microsoft.com/office/powerpoint/2010/main" val="194004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D97E-DB9B-403A-8411-2817E5E8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5DF5-0895-47EF-A236-219E01D91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are common causes of race conditions:</a:t>
            </a:r>
          </a:p>
          <a:p>
            <a:pPr lvl="1"/>
            <a:r>
              <a:rPr lang="en-US" dirty="0"/>
              <a:t>Two or more threads trying to modify a global variable at the same time</a:t>
            </a:r>
          </a:p>
          <a:p>
            <a:pPr lvl="1"/>
            <a:r>
              <a:rPr lang="en-US" dirty="0"/>
              <a:t>One thread calls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on data that another thread is using</a:t>
            </a:r>
          </a:p>
          <a:p>
            <a:pPr lvl="1"/>
            <a:r>
              <a:rPr lang="en-US" dirty="0"/>
              <a:t>Thread A is using variables declared on the stack of Thread B, which become invalid when Thread B terminates</a:t>
            </a:r>
          </a:p>
          <a:p>
            <a:pPr lvl="1"/>
            <a:r>
              <a:rPr lang="en-US" dirty="0"/>
              <a:t>Two or more threads calls a non-thread-safe function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933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486D-BD24-4B60-9C86-A4095E5D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DECBE-1570-4EFC-8134-A4177EFE2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critical section</a:t>
            </a:r>
            <a:r>
              <a:rPr lang="en-US" dirty="0"/>
              <a:t> is a series of statements that </a:t>
            </a:r>
            <a:r>
              <a:rPr lang="en-US" i="1" dirty="0"/>
              <a:t>must</a:t>
            </a:r>
            <a:r>
              <a:rPr lang="en-US" dirty="0"/>
              <a:t> be executed atomically to get the right result</a:t>
            </a:r>
          </a:p>
          <a:p>
            <a:r>
              <a:rPr lang="en-US" b="1" dirty="0"/>
              <a:t>Atomic </a:t>
            </a:r>
            <a:r>
              <a:rPr lang="en-US" dirty="0"/>
              <a:t>execution means that all the statements happen as if they happened at once, without other statements from other threads interfering</a:t>
            </a:r>
          </a:p>
          <a:p>
            <a:r>
              <a:rPr lang="en-US" dirty="0"/>
              <a:t>Even statements that look atomic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/>
              <a:t> are actually several different operations in assembly language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937749-9234-48DC-B920-0C636DA3B312}"/>
              </a:ext>
            </a:extLst>
          </p:cNvPr>
          <p:cNvSpPr/>
          <p:nvPr/>
        </p:nvSpPr>
        <p:spPr>
          <a:xfrm>
            <a:off x="609600" y="46482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copy from memory into %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register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increment the value in the register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globalvar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 the result back into memory</a:t>
            </a:r>
          </a:p>
        </p:txBody>
      </p:sp>
    </p:spTree>
    <p:extLst>
      <p:ext uri="{BB962C8B-B14F-4D97-AF65-F5344CB8AC3E}">
        <p14:creationId xmlns:p14="http://schemas.microsoft.com/office/powerpoint/2010/main" val="36729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F510-654B-4BE6-A44A-A1A7CCFE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E726-A907-4E1B-BF98-D514002ED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two threads that share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variable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US" dirty="0"/>
              <a:t> that is initially set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largest and smallest values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US" dirty="0"/>
              <a:t> could have after these threads run to completion?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0145-996E-4A4B-82AF-247FC622FBBF}"/>
              </a:ext>
            </a:extLst>
          </p:cNvPr>
          <p:cNvGrpSpPr/>
          <p:nvPr/>
        </p:nvGrpSpPr>
        <p:grpSpPr>
          <a:xfrm>
            <a:off x="228600" y="3074275"/>
            <a:ext cx="5638800" cy="1866605"/>
            <a:chOff x="635000" y="2933995"/>
            <a:chExt cx="4648200" cy="18666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C2192D-F82F-445B-8769-C986A9BF7681}"/>
                </a:ext>
              </a:extLst>
            </p:cNvPr>
            <p:cNvSpPr/>
            <p:nvPr/>
          </p:nvSpPr>
          <p:spPr>
            <a:xfrm>
              <a:off x="635000" y="3439160"/>
              <a:ext cx="4648200" cy="13614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0; </a:t>
              </a:r>
              <a:r>
                <a:rPr lang="en-US" sz="2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 200; ++</a:t>
              </a:r>
              <a:r>
                <a:rPr lang="en-US" sz="2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en-US" sz="2400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++global;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6745C0C-5572-496C-AEC8-440E5C3A43C2}"/>
                </a:ext>
              </a:extLst>
            </p:cNvPr>
            <p:cNvSpPr txBox="1"/>
            <p:nvPr/>
          </p:nvSpPr>
          <p:spPr>
            <a:xfrm>
              <a:off x="2006600" y="2933995"/>
              <a:ext cx="190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Thread 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D55C9A1-3524-4985-ABEB-801B61FB7AB4}"/>
              </a:ext>
            </a:extLst>
          </p:cNvPr>
          <p:cNvGrpSpPr/>
          <p:nvPr/>
        </p:nvGrpSpPr>
        <p:grpSpPr>
          <a:xfrm>
            <a:off x="6248400" y="3046060"/>
            <a:ext cx="5638800" cy="1906940"/>
            <a:chOff x="6883400" y="2157060"/>
            <a:chExt cx="5638800" cy="19069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436F29-269D-41CB-8F45-D55854AE9F4A}"/>
                </a:ext>
              </a:extLst>
            </p:cNvPr>
            <p:cNvSpPr/>
            <p:nvPr/>
          </p:nvSpPr>
          <p:spPr>
            <a:xfrm>
              <a:off x="6883400" y="2702560"/>
              <a:ext cx="5638800" cy="13614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24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j = 0; j &lt; 300; ++j)</a:t>
              </a:r>
            </a:p>
            <a:p>
              <a:r>
                <a:rPr lang="en-US" sz="2400" b="1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++global;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7CC202-D648-47E4-ACDD-B642F88AA56B}"/>
                </a:ext>
              </a:extLst>
            </p:cNvPr>
            <p:cNvSpPr txBox="1"/>
            <p:nvPr/>
          </p:nvSpPr>
          <p:spPr>
            <a:xfrm>
              <a:off x="8750300" y="2157060"/>
              <a:ext cx="190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Thread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59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11962</TotalTime>
  <Words>2719</Words>
  <Application>Microsoft Office PowerPoint</Application>
  <PresentationFormat>Widescreen</PresentationFormat>
  <Paragraphs>339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Assignment 5</vt:lpstr>
      <vt:lpstr>Race Conditions</vt:lpstr>
      <vt:lpstr>Race conditions</vt:lpstr>
      <vt:lpstr>Race condition scenarios</vt:lpstr>
      <vt:lpstr>Critical sections</vt:lpstr>
      <vt:lpstr>Incrementing variables</vt:lpstr>
      <vt:lpstr>Thread safety</vt:lpstr>
      <vt:lpstr>Non-thread safe function (innocent version)</vt:lpstr>
      <vt:lpstr>Example with rand()</vt:lpstr>
      <vt:lpstr>Non-thread safe function (terrifying version)</vt:lpstr>
      <vt:lpstr>Example with strtok()</vt:lpstr>
      <vt:lpstr>How you can prevent race conditions</vt:lpstr>
      <vt:lpstr>POSIX Threads</vt:lpstr>
      <vt:lpstr>POSIX threads</vt:lpstr>
      <vt:lpstr>POSIX thread functions</vt:lpstr>
      <vt:lpstr>Creating a thread</vt:lpstr>
      <vt:lpstr>Simple threading example</vt:lpstr>
      <vt:lpstr>Common mistakes</vt:lpstr>
      <vt:lpstr>Attached and detached threads</vt:lpstr>
      <vt:lpstr>Passing arguments</vt:lpstr>
      <vt:lpstr>A useful hack</vt:lpstr>
      <vt:lpstr>A thread function that uses a pointer like an int</vt:lpstr>
      <vt:lpstr>Passing multiple arguments to a thread</vt:lpstr>
      <vt:lpstr>Multiple argument example</vt:lpstr>
      <vt:lpstr>Returning values from threads</vt:lpstr>
      <vt:lpstr>Returning in the args struct</vt:lpstr>
      <vt:lpstr>Returning a "pointer" that's an int</vt:lpstr>
      <vt:lpstr>Returning a pointer to a dynamically allocated struct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1234</cp:revision>
  <dcterms:created xsi:type="dcterms:W3CDTF">2009-08-24T20:26:10Z</dcterms:created>
  <dcterms:modified xsi:type="dcterms:W3CDTF">2025-03-19T13:48:24Z</dcterms:modified>
</cp:coreProperties>
</file>